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64" r:id="rId10"/>
    <p:sldId id="263" r:id="rId11"/>
    <p:sldId id="275" r:id="rId12"/>
    <p:sldId id="265" r:id="rId13"/>
    <p:sldId id="266" r:id="rId14"/>
    <p:sldId id="267" r:id="rId15"/>
    <p:sldId id="268" r:id="rId16"/>
    <p:sldId id="282" r:id="rId17"/>
    <p:sldId id="277" r:id="rId18"/>
    <p:sldId id="278" r:id="rId19"/>
    <p:sldId id="280" r:id="rId20"/>
    <p:sldId id="28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a Hamah Alfidaa" panose="020B0604020202020204" charset="-78"/>
      <p:regular r:id="rId25"/>
    </p:embeddedFont>
    <p:embeddedFont>
      <p:font typeface="Gabriola" panose="04040605051002020D02" pitchFamily="82" charset="0"/>
      <p:regular r:id="rId26"/>
    </p:embeddedFont>
    <p:embeddedFont>
      <p:font typeface="Tek Tall Arabic Bold" panose="020B0604020202020204" charset="-78"/>
      <p:regular r:id="rId27"/>
    </p:embeddedFont>
    <p:embeddedFont>
      <p:font typeface="TT Chocolates" panose="020B0604020202020204" charset="0"/>
      <p:regular r:id="rId28"/>
    </p:embeddedFont>
    <p:embeddedFont>
      <p:font typeface="TT Chocolate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1" d="100"/>
          <a:sy n="51" d="100"/>
        </p:scale>
        <p:origin x="92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26670" y="2652842"/>
            <a:ext cx="8334816" cy="444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6"/>
              </a:lnSpc>
            </a:pPr>
            <a:r>
              <a:rPr lang="en-US" sz="222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virtual</a:t>
            </a:r>
          </a:p>
          <a:p>
            <a:pPr algn="l">
              <a:lnSpc>
                <a:spcPts val="16206"/>
              </a:lnSpc>
            </a:pPr>
            <a:r>
              <a:rPr lang="en-US" sz="222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MOUSE</a:t>
            </a:r>
          </a:p>
        </p:txBody>
      </p:sp>
      <p:sp>
        <p:nvSpPr>
          <p:cNvPr id="5" name="Freeform 5"/>
          <p:cNvSpPr/>
          <p:nvPr/>
        </p:nvSpPr>
        <p:spPr>
          <a:xfrm>
            <a:off x="1404153" y="6798564"/>
            <a:ext cx="7115854" cy="1358481"/>
          </a:xfrm>
          <a:custGeom>
            <a:avLst/>
            <a:gdLst/>
            <a:ahLst/>
            <a:cxnLst/>
            <a:rect l="l" t="t" r="r" b="b"/>
            <a:pathLst>
              <a:path w="7115854" h="1358481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62465" y="8940396"/>
            <a:ext cx="6102269" cy="635808"/>
            <a:chOff x="0" y="0"/>
            <a:chExt cx="390048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0488" cy="406400"/>
            </a:xfrm>
            <a:custGeom>
              <a:avLst/>
              <a:gdLst/>
              <a:ahLst/>
              <a:cxnLst/>
              <a:rect l="l" t="t" r="r" b="b"/>
              <a:pathLst>
                <a:path w="3900488" h="406400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7750" y="6930710"/>
            <a:ext cx="6805701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478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Let’s start!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15050" y="9043352"/>
            <a:ext cx="465800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A036B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Presented by HITESH DEWANGAN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F16D88-DFCB-BF03-ACA1-12FD8842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0" y="1104900"/>
            <a:ext cx="1763828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5709" y="3036856"/>
            <a:ext cx="8776581" cy="383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9"/>
              </a:lnSpc>
              <a:spcBef>
                <a:spcPct val="0"/>
              </a:spcBef>
            </a:pPr>
            <a:r>
              <a:rPr lang="en-US" sz="22178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cs typeface="Ara Hamah Alfidaa"/>
                <a:sym typeface="Ara Hamah Alfidaa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7615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3400" y="514833"/>
            <a:ext cx="4009278" cy="4543848"/>
          </a:xfrm>
          <a:custGeom>
            <a:avLst/>
            <a:gdLst/>
            <a:ahLst/>
            <a:cxnLst/>
            <a:rect l="l" t="t" r="r" b="b"/>
            <a:pathLst>
              <a:path w="4009278" h="4543848">
                <a:moveTo>
                  <a:pt x="0" y="0"/>
                </a:moveTo>
                <a:lnTo>
                  <a:pt x="4009278" y="0"/>
                </a:lnTo>
                <a:lnTo>
                  <a:pt x="4009278" y="4543848"/>
                </a:lnTo>
                <a:lnTo>
                  <a:pt x="0" y="4543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59" b="90000" l="10000" r="90000">
                          <a14:foregroundMark x1="14333" y1="11176" x2="14333" y2="11176"/>
                          <a14:foregroundMark x1="11000" y1="26176" x2="11000" y2="26176"/>
                          <a14:foregroundMark x1="31000" y1="7059" x2="31000" y2="70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00761" y="5143500"/>
            <a:ext cx="4009278" cy="4779272"/>
          </a:xfrm>
          <a:custGeom>
            <a:avLst/>
            <a:gdLst/>
            <a:ahLst/>
            <a:cxnLst/>
            <a:rect l="l" t="t" r="r" b="b"/>
            <a:pathLst>
              <a:path w="4009278" h="4779272">
                <a:moveTo>
                  <a:pt x="0" y="0"/>
                </a:moveTo>
                <a:lnTo>
                  <a:pt x="4009278" y="0"/>
                </a:lnTo>
                <a:lnTo>
                  <a:pt x="4009278" y="4779271"/>
                </a:lnTo>
                <a:lnTo>
                  <a:pt x="0" y="4779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934" r="90066">
                          <a14:foregroundMark x1="65232" y1="10833" x2="65232" y2="10833"/>
                          <a14:foregroundMark x1="82781" y1="17222" x2="82781" y2="17222"/>
                          <a14:foregroundMark x1="90066" y1="32778" x2="90066" y2="32778"/>
                          <a14:foregroundMark x1="52318" y1="90000" x2="52318" y2="9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724400" y="1347710"/>
            <a:ext cx="8591296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LEFT CLICK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9112" y="5817355"/>
            <a:ext cx="7672805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RIGHT CLICK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2053" y="379510"/>
            <a:ext cx="3483305" cy="4350033"/>
          </a:xfrm>
          <a:custGeom>
            <a:avLst/>
            <a:gdLst/>
            <a:ahLst/>
            <a:cxnLst/>
            <a:rect l="l" t="t" r="r" b="b"/>
            <a:pathLst>
              <a:path w="4019426" h="4779272">
                <a:moveTo>
                  <a:pt x="0" y="0"/>
                </a:moveTo>
                <a:lnTo>
                  <a:pt x="4019427" y="0"/>
                </a:lnTo>
                <a:lnTo>
                  <a:pt x="4019427" y="4779272"/>
                </a:lnTo>
                <a:lnTo>
                  <a:pt x="0" y="477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4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9276" y="5753100"/>
            <a:ext cx="4226189" cy="4074235"/>
          </a:xfrm>
          <a:custGeom>
            <a:avLst/>
            <a:gdLst/>
            <a:ahLst/>
            <a:cxnLst/>
            <a:rect l="l" t="t" r="r" b="b"/>
            <a:pathLst>
              <a:path w="3921389" h="3693235">
                <a:moveTo>
                  <a:pt x="0" y="0"/>
                </a:moveTo>
                <a:lnTo>
                  <a:pt x="3921389" y="0"/>
                </a:lnTo>
                <a:lnTo>
                  <a:pt x="3921389" y="3693236"/>
                </a:lnTo>
                <a:lnTo>
                  <a:pt x="0" y="369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3434" y1="11991" x2="43434" y2="11991"/>
                          <a14:foregroundMark x1="69091" y1="12206" x2="69091" y2="12206"/>
                          <a14:foregroundMark x1="89293" y1="12634" x2="89293" y2="12634"/>
                          <a14:foregroundMark x1="89899" y1="38330" x2="89899" y2="38330"/>
                          <a14:foregroundMark x1="82626" y1="65096" x2="82626" y2="65096"/>
                          <a14:foregroundMark x1="63838" y1="40257" x2="63838" y2="40257"/>
                          <a14:foregroundMark x1="54747" y1="89293" x2="54747" y2="892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44422" y="1347708"/>
            <a:ext cx="8591296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DOUBLE CLICK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4800" y="6362700"/>
            <a:ext cx="9050541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DRAG AND DROP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4158" y="0"/>
            <a:ext cx="5142755" cy="4489043"/>
          </a:xfrm>
          <a:custGeom>
            <a:avLst/>
            <a:gdLst/>
            <a:ahLst/>
            <a:cxnLst/>
            <a:rect l="l" t="t" r="r" b="b"/>
            <a:pathLst>
              <a:path w="5385470" h="4424494">
                <a:moveTo>
                  <a:pt x="0" y="0"/>
                </a:moveTo>
                <a:lnTo>
                  <a:pt x="5385471" y="0"/>
                </a:lnTo>
                <a:lnTo>
                  <a:pt x="5385471" y="4424495"/>
                </a:lnTo>
                <a:lnTo>
                  <a:pt x="0" y="4424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9145" y1="50679" x2="69145" y2="506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77013" y="5524500"/>
            <a:ext cx="5385470" cy="4375695"/>
          </a:xfrm>
          <a:custGeom>
            <a:avLst/>
            <a:gdLst/>
            <a:ahLst/>
            <a:cxnLst/>
            <a:rect l="l" t="t" r="r" b="b"/>
            <a:pathLst>
              <a:path w="5385470" h="4375695">
                <a:moveTo>
                  <a:pt x="0" y="0"/>
                </a:moveTo>
                <a:lnTo>
                  <a:pt x="5385470" y="0"/>
                </a:lnTo>
                <a:lnTo>
                  <a:pt x="5385470" y="4375694"/>
                </a:lnTo>
                <a:lnTo>
                  <a:pt x="0" y="437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6116" y1="51648" x2="76116" y2="516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29793" y="1100160"/>
            <a:ext cx="8591296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VOLUME 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91214" y="6181204"/>
            <a:ext cx="8868453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VOLUME 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00" y="647700"/>
            <a:ext cx="4486637" cy="4419600"/>
          </a:xfrm>
          <a:custGeom>
            <a:avLst/>
            <a:gdLst/>
            <a:ahLst/>
            <a:cxnLst/>
            <a:rect l="l" t="t" r="r" b="b"/>
            <a:pathLst>
              <a:path w="3763225" h="3816986">
                <a:moveTo>
                  <a:pt x="0" y="0"/>
                </a:moveTo>
                <a:lnTo>
                  <a:pt x="3763225" y="0"/>
                </a:lnTo>
                <a:lnTo>
                  <a:pt x="3763225" y="3816985"/>
                </a:lnTo>
                <a:lnTo>
                  <a:pt x="0" y="38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000" y1="14085" x2="50000" y2="14085"/>
                          <a14:foregroundMark x1="74762" y1="23944" x2="74762" y2="23944"/>
                          <a14:foregroundMark x1="86667" y1="49296" x2="86667" y2="49296"/>
                          <a14:foregroundMark x1="71905" y1="69953" x2="71905" y2="69953"/>
                          <a14:foregroundMark x1="48095" y1="79812" x2="48095" y2="79812"/>
                          <a14:foregroundMark x1="24286" y1="73239" x2="24286" y2="73239"/>
                          <a14:foregroundMark x1="12381" y1="49765" x2="12381" y2="49765"/>
                          <a14:foregroundMark x1="23810" y1="23944" x2="23810" y2="239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95696" y="5372100"/>
            <a:ext cx="4566803" cy="4517722"/>
          </a:xfrm>
          <a:custGeom>
            <a:avLst/>
            <a:gdLst/>
            <a:ahLst/>
            <a:cxnLst/>
            <a:rect l="l" t="t" r="r" b="b"/>
            <a:pathLst>
              <a:path w="3763225" h="3714140">
                <a:moveTo>
                  <a:pt x="0" y="0"/>
                </a:moveTo>
                <a:lnTo>
                  <a:pt x="3763225" y="0"/>
                </a:lnTo>
                <a:lnTo>
                  <a:pt x="3763225" y="3714140"/>
                </a:lnTo>
                <a:lnTo>
                  <a:pt x="0" y="3714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9565" y1="16740" x2="49565" y2="16740"/>
                          <a14:foregroundMark x1="73913" y1="22907" x2="73913" y2="22907"/>
                          <a14:foregroundMark x1="85652" y1="47577" x2="85652" y2="47577"/>
                          <a14:foregroundMark x1="30870" y1="27753" x2="30870" y2="27753"/>
                          <a14:foregroundMark x1="23478" y1="49780" x2="23478" y2="49780"/>
                          <a14:foregroundMark x1="28261" y1="73128" x2="28261" y2="73128"/>
                          <a14:foregroundMark x1="48696" y1="77533" x2="48696" y2="77533"/>
                          <a14:foregroundMark x1="73913" y1="73568" x2="73913" y2="735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48352" y="1181805"/>
            <a:ext cx="8591296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BRIGHTNESS 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6600" y="6157014"/>
            <a:ext cx="10728396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BRIGHTNESS DOWN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5053" y="2552700"/>
            <a:ext cx="12617891" cy="383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9"/>
              </a:lnSpc>
              <a:spcBef>
                <a:spcPct val="0"/>
              </a:spcBef>
            </a:pPr>
            <a:r>
              <a:rPr lang="en-US" sz="185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cs typeface="Ara Hamah Alfidaa"/>
                <a:sym typeface="Ara Hamah Alfidaa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69939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3840" y="2723529"/>
            <a:ext cx="6349782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Teachers can use gestures to interact with digital whiteboards or presentations.</a:t>
            </a:r>
          </a:p>
          <a:p>
            <a:endParaRPr lang="en-US" sz="5400" spc="16" dirty="0"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7C01DE6-CBE4-E288-D567-484F464146E9}"/>
              </a:ext>
            </a:extLst>
          </p:cNvPr>
          <p:cNvGrpSpPr/>
          <p:nvPr/>
        </p:nvGrpSpPr>
        <p:grpSpPr>
          <a:xfrm>
            <a:off x="543840" y="673857"/>
            <a:ext cx="1255359" cy="1545217"/>
            <a:chOff x="0" y="0"/>
            <a:chExt cx="1370752" cy="2060289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660A9E7-2498-9533-62AB-CFC0AFBD5E15}"/>
                </a:ext>
              </a:extLst>
            </p:cNvPr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FA80CFB-77A9-7ABA-7B3B-1F226DE3B10F}"/>
                </a:ext>
              </a:extLst>
            </p:cNvPr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5BA72713-A035-E437-1A66-211C03AD19BF}"/>
              </a:ext>
            </a:extLst>
          </p:cNvPr>
          <p:cNvSpPr txBox="1"/>
          <p:nvPr/>
        </p:nvSpPr>
        <p:spPr>
          <a:xfrm>
            <a:off x="2019579" y="712362"/>
            <a:ext cx="5111231" cy="131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Education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CC19FA-F72F-5703-51E4-04BFD32871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r="8525"/>
          <a:stretch/>
        </p:blipFill>
        <p:spPr>
          <a:xfrm>
            <a:off x="6902615" y="-38100"/>
            <a:ext cx="11385386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3840" y="2723529"/>
            <a:ext cx="608556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Using hand gestures to interact with games for a more immersive experience.</a:t>
            </a:r>
            <a:endParaRPr lang="en-US" sz="5400" spc="16" dirty="0"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7C01DE6-CBE4-E288-D567-484F464146E9}"/>
              </a:ext>
            </a:extLst>
          </p:cNvPr>
          <p:cNvGrpSpPr/>
          <p:nvPr/>
        </p:nvGrpSpPr>
        <p:grpSpPr>
          <a:xfrm>
            <a:off x="543840" y="523838"/>
            <a:ext cx="1255359" cy="1767022"/>
            <a:chOff x="0" y="-200025"/>
            <a:chExt cx="1370752" cy="2356029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660A9E7-2498-9533-62AB-CFC0AFBD5E15}"/>
                </a:ext>
              </a:extLst>
            </p:cNvPr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FA80CFB-77A9-7ABA-7B3B-1F226DE3B10F}"/>
                </a:ext>
              </a:extLst>
            </p:cNvPr>
            <p:cNvSpPr txBox="1"/>
            <p:nvPr/>
          </p:nvSpPr>
          <p:spPr>
            <a:xfrm>
              <a:off x="0" y="-200025"/>
              <a:ext cx="1327256" cy="2356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5BA72713-A035-E437-1A66-211C03AD19BF}"/>
              </a:ext>
            </a:extLst>
          </p:cNvPr>
          <p:cNvSpPr txBox="1"/>
          <p:nvPr/>
        </p:nvSpPr>
        <p:spPr>
          <a:xfrm>
            <a:off x="2019579" y="712362"/>
            <a:ext cx="5111231" cy="131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E34D1-B5F4-4274-9956-308587ECA4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r="9220"/>
          <a:stretch/>
        </p:blipFill>
        <p:spPr>
          <a:xfrm>
            <a:off x="6889614" y="0"/>
            <a:ext cx="1139437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3840" y="2723529"/>
            <a:ext cx="570456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Surgeons can control computers in sterile environments without touching them</a:t>
            </a:r>
            <a:r>
              <a:rPr lang="en-US" sz="7200" spc="1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  <a:endParaRPr lang="en-US" sz="5400" spc="16" dirty="0"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7C01DE6-CBE4-E288-D567-484F464146E9}"/>
              </a:ext>
            </a:extLst>
          </p:cNvPr>
          <p:cNvGrpSpPr/>
          <p:nvPr/>
        </p:nvGrpSpPr>
        <p:grpSpPr>
          <a:xfrm>
            <a:off x="543840" y="523838"/>
            <a:ext cx="1255359" cy="1767022"/>
            <a:chOff x="0" y="-200025"/>
            <a:chExt cx="1370752" cy="2356029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660A9E7-2498-9533-62AB-CFC0AFBD5E15}"/>
                </a:ext>
              </a:extLst>
            </p:cNvPr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FA80CFB-77A9-7ABA-7B3B-1F226DE3B10F}"/>
                </a:ext>
              </a:extLst>
            </p:cNvPr>
            <p:cNvSpPr txBox="1"/>
            <p:nvPr/>
          </p:nvSpPr>
          <p:spPr>
            <a:xfrm>
              <a:off x="0" y="-200025"/>
              <a:ext cx="1327256" cy="2356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5BA72713-A035-E437-1A66-211C03AD19BF}"/>
              </a:ext>
            </a:extLst>
          </p:cNvPr>
          <p:cNvSpPr txBox="1"/>
          <p:nvPr/>
        </p:nvSpPr>
        <p:spPr>
          <a:xfrm>
            <a:off x="2019579" y="712362"/>
            <a:ext cx="5111231" cy="131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Healthcare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B1129-7870-5E95-DD4C-5EBFB668CD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r="2789"/>
          <a:stretch/>
        </p:blipFill>
        <p:spPr>
          <a:xfrm>
            <a:off x="6893621" y="22123"/>
            <a:ext cx="11412075" cy="103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589274" y="-491679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t="-4404" r="-11352" b="-694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6850" y="2563757"/>
            <a:ext cx="2574300" cy="2579743"/>
          </a:xfrm>
          <a:custGeom>
            <a:avLst/>
            <a:gdLst/>
            <a:ahLst/>
            <a:cxnLst/>
            <a:rect l="l" t="t" r="r" b="b"/>
            <a:pathLst>
              <a:path w="2574300" h="2579743">
                <a:moveTo>
                  <a:pt x="0" y="0"/>
                </a:moveTo>
                <a:lnTo>
                  <a:pt x="2574300" y="0"/>
                </a:lnTo>
                <a:lnTo>
                  <a:pt x="2574300" y="2579743"/>
                </a:lnTo>
                <a:lnTo>
                  <a:pt x="0" y="2579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2702" y="651138"/>
            <a:ext cx="14322596" cy="191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8499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ATAL BIHARI VAJPAYEE VISHWAVIDYALAYA, BILASPUR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59495" y="5097985"/>
            <a:ext cx="10169010" cy="234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2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PRESENTATION ON </a:t>
            </a:r>
          </a:p>
          <a:p>
            <a:pPr algn="ctr">
              <a:lnSpc>
                <a:spcPts val="9412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VIRTUAL MOUSE USING HAND GUESTURE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7848745"/>
            <a:ext cx="345971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GUIDED BY</a:t>
            </a:r>
          </a:p>
          <a:p>
            <a:pPr algn="ctr"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Dr. H.S HOTA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8568" y="7701332"/>
            <a:ext cx="5065752" cy="348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cs typeface="Ara Hamah Alfidaa"/>
                <a:sym typeface="Ara Hamah Alfidaa"/>
              </a:rPr>
              <a:t>PRESENTED BY</a:t>
            </a:r>
          </a:p>
          <a:p>
            <a:pPr algn="ctr"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ra Hamah Alfidaa"/>
                <a:cs typeface="Ara Hamah Alfidaa"/>
                <a:sym typeface="Ara Hamah Alfidaa"/>
              </a:rPr>
              <a:t>HITESH DEWANGAN</a:t>
            </a:r>
          </a:p>
          <a:p>
            <a:pPr algn="ctr">
              <a:lnSpc>
                <a:spcPts val="9840"/>
              </a:lnSpc>
              <a:spcBef>
                <a:spcPct val="0"/>
              </a:spcBef>
            </a:pPr>
            <a:endParaRPr lang="en-US" sz="7029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3840" y="2723529"/>
            <a:ext cx="6349782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Workers can control machinery or computers in environments where touching devices is impractical.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7C01DE6-CBE4-E288-D567-484F464146E9}"/>
              </a:ext>
            </a:extLst>
          </p:cNvPr>
          <p:cNvGrpSpPr/>
          <p:nvPr/>
        </p:nvGrpSpPr>
        <p:grpSpPr>
          <a:xfrm>
            <a:off x="543840" y="523838"/>
            <a:ext cx="1255359" cy="1767022"/>
            <a:chOff x="0" y="-200025"/>
            <a:chExt cx="1370752" cy="2356029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660A9E7-2498-9533-62AB-CFC0AFBD5E15}"/>
                </a:ext>
              </a:extLst>
            </p:cNvPr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FA80CFB-77A9-7ABA-7B3B-1F226DE3B10F}"/>
                </a:ext>
              </a:extLst>
            </p:cNvPr>
            <p:cNvSpPr txBox="1"/>
            <p:nvPr/>
          </p:nvSpPr>
          <p:spPr>
            <a:xfrm>
              <a:off x="0" y="-200025"/>
              <a:ext cx="1327256" cy="2356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4</a:t>
              </a: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5BA72713-A035-E437-1A66-211C03AD19BF}"/>
              </a:ext>
            </a:extLst>
          </p:cNvPr>
          <p:cNvSpPr txBox="1"/>
          <p:nvPr/>
        </p:nvSpPr>
        <p:spPr>
          <a:xfrm>
            <a:off x="2019579" y="712362"/>
            <a:ext cx="5111231" cy="131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Industry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98AB-B5DD-0DE4-EDE8-7E03713C66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r="11144"/>
          <a:stretch/>
        </p:blipFill>
        <p:spPr>
          <a:xfrm>
            <a:off x="6893622" y="-38100"/>
            <a:ext cx="1140337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8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39764" y="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2702" y="1181100"/>
            <a:ext cx="14322596" cy="258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45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cs typeface="Ara Hamah Alfidaa"/>
                <a:sym typeface="Ara Hamah Alfidaa"/>
              </a:rPr>
              <a:t>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1013" y="3886545"/>
            <a:ext cx="12905974" cy="454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 algn="l">
              <a:lnSpc>
                <a:spcPts val="9086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Support for multi-hand gestures.</a:t>
            </a:r>
          </a:p>
          <a:p>
            <a:pPr marL="842007" lvl="1" indent="-421003" algn="l">
              <a:lnSpc>
                <a:spcPts val="9086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Integration with other input devices.</a:t>
            </a:r>
          </a:p>
          <a:p>
            <a:pPr marL="842007" lvl="1" indent="-421003" algn="l">
              <a:lnSpc>
                <a:spcPts val="9086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Expanding gesture library for more actions.</a:t>
            </a:r>
          </a:p>
          <a:p>
            <a:pPr marL="842007" lvl="1" indent="-421003" algn="l">
              <a:lnSpc>
                <a:spcPts val="9086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Decreasing response time.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39764" y="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2702" y="1028700"/>
            <a:ext cx="14322596" cy="25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45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cs typeface="Ara Hamah Alfidaa"/>
                <a:sym typeface="Ara Hamah Alfidaa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467100"/>
            <a:ext cx="16078199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81912" lvl="1" indent="-490956" algn="l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Ara Hamah Alfidaa"/>
              </a:rPr>
              <a:t>Developed a functional virtual mouse system using hand gestures.</a:t>
            </a:r>
          </a:p>
          <a:p>
            <a:pPr marL="981912" lvl="1" indent="-490956" algn="l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Ara Hamah Alfidaa"/>
              </a:rPr>
              <a:t>Implemented key features like cursor movement and various mouse actions.</a:t>
            </a:r>
          </a:p>
          <a:p>
            <a:pPr marL="981912" lvl="1" indent="-490956" algn="l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Ara Hamah Alfidaa"/>
              </a:rPr>
              <a:t>Demonstrated the potential of computer vision and machine learning in enhancing human-computer interaction.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0027" y="3310180"/>
            <a:ext cx="8334816" cy="47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Thank</a:t>
            </a:r>
          </a:p>
          <a:p>
            <a:pPr algn="l">
              <a:lnSpc>
                <a:spcPts val="17175"/>
              </a:lnSpc>
            </a:pPr>
            <a:r>
              <a:rPr lang="en-US" sz="23527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9277" y="-247757"/>
            <a:ext cx="10558576" cy="395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7"/>
              </a:lnSpc>
            </a:pPr>
            <a:r>
              <a:rPr lang="en-US" sz="23140" spc="39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99277" y="3093161"/>
            <a:ext cx="800091" cy="1316863"/>
            <a:chOff x="0" y="-152400"/>
            <a:chExt cx="1066787" cy="1755818"/>
          </a:xfrm>
        </p:grpSpPr>
        <p:sp>
          <p:nvSpPr>
            <p:cNvPr id="5" name="Freeform 5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9277" y="4306598"/>
            <a:ext cx="800091" cy="1316863"/>
            <a:chOff x="0" y="-152400"/>
            <a:chExt cx="1066787" cy="1755818"/>
          </a:xfrm>
        </p:grpSpPr>
        <p:sp>
          <p:nvSpPr>
            <p:cNvPr id="8" name="Freeform 8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2582" y="5509161"/>
            <a:ext cx="800091" cy="1316863"/>
            <a:chOff x="0" y="-152400"/>
            <a:chExt cx="1066787" cy="1755818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21426" y="4836028"/>
            <a:ext cx="800091" cy="1316863"/>
            <a:chOff x="0" y="-152400"/>
            <a:chExt cx="1066787" cy="1755818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44730" y="6038591"/>
            <a:ext cx="800091" cy="1316863"/>
            <a:chOff x="0" y="-152400"/>
            <a:chExt cx="1066787" cy="1755818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2582" y="6726207"/>
            <a:ext cx="800091" cy="1316863"/>
            <a:chOff x="0" y="-152400"/>
            <a:chExt cx="1066787" cy="1755818"/>
          </a:xfrm>
        </p:grpSpPr>
        <p:sp>
          <p:nvSpPr>
            <p:cNvPr id="20" name="Freeform 20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44730" y="7255637"/>
            <a:ext cx="800091" cy="1316863"/>
            <a:chOff x="0" y="-152400"/>
            <a:chExt cx="1066787" cy="1755818"/>
          </a:xfrm>
        </p:grpSpPr>
        <p:sp>
          <p:nvSpPr>
            <p:cNvPr id="23" name="Freeform 23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9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767503" y="1682189"/>
            <a:ext cx="6491797" cy="7706320"/>
          </a:xfrm>
          <a:custGeom>
            <a:avLst/>
            <a:gdLst/>
            <a:ahLst/>
            <a:cxnLst/>
            <a:rect l="l" t="t" r="r" b="b"/>
            <a:pathLst>
              <a:path w="6491797" h="7706320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95906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858487" y="3695700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57378" y="6115293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Libraries Used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57378" y="7146919"/>
            <a:ext cx="2302098" cy="61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System Architecture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25820" y="5445991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Applications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80636" y="7794810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7378" y="4878207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Objective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722582" y="7947820"/>
            <a:ext cx="800091" cy="1316863"/>
            <a:chOff x="0" y="-152400"/>
            <a:chExt cx="1066787" cy="1755818"/>
          </a:xfrm>
        </p:grpSpPr>
        <p:sp>
          <p:nvSpPr>
            <p:cNvPr id="34" name="Freeform 34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5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884622" y="8549572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>
                <a:solidFill>
                  <a:srgbClr val="FFFFFF"/>
                </a:solidFill>
                <a:latin typeface="TT Chocolates"/>
                <a:sym typeface="TT Chocolates"/>
              </a:rPr>
              <a:t>Flow Chart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521426" y="3622591"/>
            <a:ext cx="800091" cy="1316863"/>
            <a:chOff x="0" y="-152400"/>
            <a:chExt cx="1066787" cy="1755818"/>
          </a:xfrm>
        </p:grpSpPr>
        <p:sp>
          <p:nvSpPr>
            <p:cNvPr id="38" name="Freeform 38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-152400"/>
              <a:ext cx="1032935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6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841902" y="4165129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Features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25820" y="6686436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Future work</a:t>
            </a:r>
          </a:p>
        </p:txBody>
      </p:sp>
      <p:sp>
        <p:nvSpPr>
          <p:cNvPr id="29" name="Freeform 44"/>
          <p:cNvSpPr/>
          <p:nvPr/>
        </p:nvSpPr>
        <p:spPr>
          <a:xfrm rot="4195132">
            <a:off x="-7403183" y="-2719749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6" y="0"/>
                </a:lnTo>
                <a:lnTo>
                  <a:pt x="26931806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736863" y="31299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59893" y="-1139598"/>
            <a:ext cx="8223089" cy="12370800"/>
            <a:chOff x="0" y="0"/>
            <a:chExt cx="2165752" cy="3258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5752" cy="3258153"/>
            </a:xfrm>
            <a:custGeom>
              <a:avLst/>
              <a:gdLst/>
              <a:ahLst/>
              <a:cxnLst/>
              <a:rect l="l" t="t" r="r" b="b"/>
              <a:pathLst>
                <a:path w="2165752" h="3258153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981493">
            <a:off x="-2018748" y="4309808"/>
            <a:ext cx="10051055" cy="3643507"/>
          </a:xfrm>
          <a:custGeom>
            <a:avLst/>
            <a:gdLst/>
            <a:ahLst/>
            <a:cxnLst/>
            <a:rect l="l" t="t" r="r" b="b"/>
            <a:pathLst>
              <a:path w="10051055" h="3643507">
                <a:moveTo>
                  <a:pt x="0" y="0"/>
                </a:moveTo>
                <a:lnTo>
                  <a:pt x="10051055" y="0"/>
                </a:lnTo>
                <a:lnTo>
                  <a:pt x="10051055" y="3643508"/>
                </a:lnTo>
                <a:lnTo>
                  <a:pt x="0" y="364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477178" y="232492"/>
            <a:ext cx="9445318" cy="281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89"/>
              </a:lnSpc>
            </a:pPr>
            <a:r>
              <a:rPr lang="en-US" sz="16278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178" y="3086100"/>
            <a:ext cx="8782122" cy="618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54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A virtual mouse is a system that allows users to control a computer cursor using hand gestures instead of a physical mouse. This project leverages computer vision and machine learning to detect and interpret hand gestures, enabling seamless interaction with the computer.</a:t>
            </a:r>
          </a:p>
          <a:p>
            <a:pPr algn="just">
              <a:spcBef>
                <a:spcPct val="0"/>
              </a:spcBef>
            </a:pPr>
            <a:endParaRPr lang="en-US" sz="2400" spc="26" dirty="0">
              <a:solidFill>
                <a:srgbClr val="FF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528387" y="950607"/>
            <a:ext cx="5866018" cy="8385786"/>
            <a:chOff x="0" y="0"/>
            <a:chExt cx="443484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4"/>
              <a:stretch>
                <a:fillRect l="-54644" r="-10357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85087" y="1799173"/>
            <a:ext cx="9808195" cy="16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14575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087" y="3360752"/>
            <a:ext cx="6031528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46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"/>
              </a:rPr>
              <a:t>The primary objective of the "Virtual Mouse Using Hand Gestures" project is to develop an intuitive and efficient user interface that allows individuals to control their computers through hand gestures.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67665" y="-1895888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748269" y="4387948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90" y="0"/>
                </a:lnTo>
                <a:lnTo>
                  <a:pt x="3836190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8269" y="3486746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OPENCV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775" y="4805719"/>
            <a:ext cx="3252151" cy="216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3600" b="1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Library For Real-time Computer Vision Tasks. Used For Capturing And Processing Video Frames</a:t>
            </a:r>
            <a:endParaRPr lang="en-US" sz="3600" b="1" dirty="0">
              <a:solidFill>
                <a:srgbClr val="003399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Gabriola" panose="04040605051002020D02" pitchFamily="82" charset="0"/>
              <a:cs typeface="Ara Hamah Alfidaa"/>
              <a:sym typeface="TT Chocolate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5590" y="1658108"/>
            <a:ext cx="15634688" cy="151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2099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Libraries Used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4973150" y="4387948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90" y="0"/>
                </a:lnTo>
                <a:lnTo>
                  <a:pt x="3836190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9286327" y="4387948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89" y="0"/>
                </a:lnTo>
                <a:lnTo>
                  <a:pt x="3836189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3703541" y="4387948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90" y="0"/>
                </a:lnTo>
                <a:lnTo>
                  <a:pt x="3836190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77517" y="3486746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MEDIAPIPE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2344" y="3413655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PYAUTOGUI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50344" y="3473548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UTIL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5238" y="5412782"/>
            <a:ext cx="3144857" cy="145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848"/>
              </a:lnSpc>
              <a:defRPr sz="2910" spc="23">
                <a:solidFill>
                  <a:srgbClr val="001E70"/>
                </a:solidFill>
                <a:latin typeface="TT Chocolates Bold"/>
              </a:defRPr>
            </a:lvl1pPr>
          </a:lstStyle>
          <a:p>
            <a:r>
              <a:rPr lang="en-US" sz="3600" b="1" dirty="0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Utilized For Detecting  Hand And Plotting Landmarks</a:t>
            </a:r>
          </a:p>
          <a:p>
            <a:endParaRPr lang="en-US" dirty="0">
              <a:sym typeface="TT Chocolate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90991" y="4914900"/>
            <a:ext cx="3440134" cy="2520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3600" b="1" spc="23" dirty="0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Library For Gui Automation. Facilitates Mouse Movement And Clicks Based On Detected Hand Gestures.</a:t>
            </a:r>
          </a:p>
          <a:p>
            <a:pPr algn="ctr">
              <a:lnSpc>
                <a:spcPts val="2848"/>
              </a:lnSpc>
            </a:pPr>
            <a:endParaRPr lang="en-US" sz="2520" spc="20" dirty="0">
              <a:solidFill>
                <a:srgbClr val="001E7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75558" y="5093901"/>
            <a:ext cx="3314701" cy="180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3600" b="1" spc="23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Custom Utility Functions For Calculating Angles And Distances Between Hand Landmarks</a:t>
            </a:r>
            <a:endParaRPr lang="en-US" sz="3600" b="1" spc="23" dirty="0">
              <a:solidFill>
                <a:srgbClr val="003399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Gabriola" panose="04040605051002020D02" pitchFamily="82" charset="0"/>
              <a:cs typeface="Ara Hamah Alfidaa"/>
              <a:sym typeface="TT Chocolate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67665" y="-2101948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619766" y="4313052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90" y="0"/>
                </a:lnTo>
                <a:lnTo>
                  <a:pt x="3836190" y="3299124"/>
                </a:lnTo>
                <a:lnTo>
                  <a:pt x="0" y="329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9766" y="3411851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HAND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3810" y="5414926"/>
            <a:ext cx="32393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3600" b="1" dirty="0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Detecting Hand Using Palm Detection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5590" y="1658108"/>
            <a:ext cx="15634688" cy="151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2099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cs typeface="Ara Hamah Alfidaa"/>
                <a:sym typeface="Ara Hamah Alfidaa"/>
              </a:rPr>
              <a:t>system architecture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4949804" y="4358977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90" y="0"/>
                </a:lnTo>
                <a:lnTo>
                  <a:pt x="3836190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9262981" y="4358977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89" y="0"/>
                </a:lnTo>
                <a:lnTo>
                  <a:pt x="3836189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3774280" y="4358977"/>
            <a:ext cx="3836190" cy="3299123"/>
          </a:xfrm>
          <a:custGeom>
            <a:avLst/>
            <a:gdLst/>
            <a:ahLst/>
            <a:cxnLst/>
            <a:rect l="l" t="t" r="r" b="b"/>
            <a:pathLst>
              <a:path w="3836190" h="3299123">
                <a:moveTo>
                  <a:pt x="0" y="0"/>
                </a:moveTo>
                <a:lnTo>
                  <a:pt x="3836189" y="0"/>
                </a:lnTo>
                <a:lnTo>
                  <a:pt x="3836189" y="3299123"/>
                </a:lnTo>
                <a:lnTo>
                  <a:pt x="0" y="3299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12328" y="3411851"/>
            <a:ext cx="4500829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 dirty="0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LANDMARK PLOTING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4432" y="3411851"/>
            <a:ext cx="459732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GESTURE RECOGNITION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8646" y="3411851"/>
            <a:ext cx="3627456" cy="58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 spc="152">
                <a:solidFill>
                  <a:srgbClr val="FFFCF3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ACTION EXECUTION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1392" y="5170289"/>
            <a:ext cx="3239368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3600" b="1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Recogniting Gesture By Calculating Angles Between Landmarks</a:t>
            </a:r>
            <a:endParaRPr lang="en-US" sz="3600" b="1" dirty="0">
              <a:solidFill>
                <a:srgbClr val="003399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Gabriola" panose="04040605051002020D02" pitchFamily="82" charset="0"/>
              <a:cs typeface="Ara Hamah Alfidaa"/>
              <a:sym typeface="TT Chocolate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51779" y="5536342"/>
            <a:ext cx="323936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3600" b="1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Executing Actions</a:t>
            </a:r>
            <a:endParaRPr lang="en-US" sz="3600" b="1" dirty="0">
              <a:solidFill>
                <a:srgbClr val="003399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Gabriola" panose="04040605051002020D02" pitchFamily="82" charset="0"/>
              <a:cs typeface="Ara Hamah Alfidaa"/>
              <a:sym typeface="TT Chocolates Bold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13D49696-F74D-1DF5-9ABF-C979D23E555A}"/>
              </a:ext>
            </a:extLst>
          </p:cNvPr>
          <p:cNvSpPr txBox="1"/>
          <p:nvPr/>
        </p:nvSpPr>
        <p:spPr>
          <a:xfrm>
            <a:off x="5143058" y="5203329"/>
            <a:ext cx="323936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3600" b="1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Ploting Landmarks Using</a:t>
            </a:r>
          </a:p>
          <a:p>
            <a:pPr algn="ctr">
              <a:lnSpc>
                <a:spcPts val="3288"/>
              </a:lnSpc>
            </a:pPr>
            <a:r>
              <a:rPr lang="en-US" sz="3600" b="1">
                <a:solidFill>
                  <a:srgbClr val="003399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Gabriola" panose="04040605051002020D02" pitchFamily="82" charset="0"/>
                <a:cs typeface="Ara Hamah Alfidaa"/>
                <a:sym typeface="TT Chocolates Bold"/>
              </a:rPr>
              <a:t>Hand Landmark Model </a:t>
            </a:r>
            <a:endParaRPr lang="en-US" sz="3600" b="1" dirty="0">
              <a:solidFill>
                <a:srgbClr val="003399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Gabriola" panose="04040605051002020D02" pitchFamily="82" charset="0"/>
              <a:cs typeface="Ara Hamah Alfidaa"/>
              <a:sym typeface="TT Chocolate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1EBC69-7307-19A0-A37F-21C95E46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04900"/>
            <a:ext cx="7772400" cy="70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18942-A0BC-9AF2-9CED-AD535AEF1C24}"/>
              </a:ext>
            </a:extLst>
          </p:cNvPr>
          <p:cNvSpPr txBox="1"/>
          <p:nvPr/>
        </p:nvSpPr>
        <p:spPr>
          <a:xfrm>
            <a:off x="4572000" y="9029700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4800" spc="152" dirty="0">
                <a:solidFill>
                  <a:srgbClr val="003399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Landmark points of Hand</a:t>
            </a:r>
          </a:p>
        </p:txBody>
      </p:sp>
    </p:spTree>
    <p:extLst>
      <p:ext uri="{BB962C8B-B14F-4D97-AF65-F5344CB8AC3E}">
        <p14:creationId xmlns:p14="http://schemas.microsoft.com/office/powerpoint/2010/main" val="71937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87553" y="3226084"/>
            <a:ext cx="10712891" cy="383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049"/>
              </a:lnSpc>
              <a:spcBef>
                <a:spcPct val="0"/>
              </a:spcBef>
            </a:pPr>
            <a:r>
              <a:rPr lang="en-US" sz="22178" dirty="0"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a Hamah Alfidaa"/>
                <a:ea typeface="Ara Hamah Alfidaa"/>
                <a:cs typeface="Ara Hamah Alfidaa"/>
                <a:sym typeface="Ara Hamah Alfidaa"/>
              </a:rPr>
              <a:t>FLOWCHART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367</Words>
  <Application>Microsoft Office PowerPoint</Application>
  <PresentationFormat>Custom</PresentationFormat>
  <Paragraphs>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TT Chocolates</vt:lpstr>
      <vt:lpstr>Arial</vt:lpstr>
      <vt:lpstr>Calibri</vt:lpstr>
      <vt:lpstr>Ara Hamah Alfidaa</vt:lpstr>
      <vt:lpstr>TT Chocolates Bold</vt:lpstr>
      <vt:lpstr>Gabriola</vt:lpstr>
      <vt:lpstr>Tek Tall Arabic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cp:lastModifiedBy>Hitesh Dewangan</cp:lastModifiedBy>
  <cp:revision>14</cp:revision>
  <dcterms:created xsi:type="dcterms:W3CDTF">2006-08-16T00:00:00Z</dcterms:created>
  <dcterms:modified xsi:type="dcterms:W3CDTF">2024-07-27T05:19:06Z</dcterms:modified>
  <dc:identifier>DAGLpPtC4dw</dc:identifier>
</cp:coreProperties>
</file>